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18" r:id="rId2"/>
    <p:sldId id="359" r:id="rId3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3366FF"/>
    <a:srgbClr val="0000FF"/>
    <a:srgbClr val="FF9933"/>
    <a:srgbClr val="00CC66"/>
    <a:srgbClr val="33CC33"/>
    <a:srgbClr val="669900"/>
    <a:srgbClr val="009900"/>
    <a:srgbClr val="996633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344D84-9AFB-497E-A393-DC336BA19D2E}" styleName="보통 스타일 3 - 강조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보통 스타일 1 - 강조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23" autoAdjust="0"/>
    <p:restoredTop sz="63814" autoAdjust="0"/>
  </p:normalViewPr>
  <p:slideViewPr>
    <p:cSldViewPr>
      <p:cViewPr>
        <p:scale>
          <a:sx n="100" d="100"/>
          <a:sy n="100" d="100"/>
        </p:scale>
        <p:origin x="-2106" y="-9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altLang="ko-KR" dirty="0" smtClean="0"/>
              <a:t>2015</a:t>
            </a:r>
            <a:r>
              <a:rPr lang="ko-KR" altLang="en-US" dirty="0" smtClean="0"/>
              <a:t>년 각 </a:t>
            </a:r>
            <a:r>
              <a:rPr lang="ko-KR" altLang="en-US" dirty="0" err="1" smtClean="0"/>
              <a:t>수입처</a:t>
            </a:r>
            <a:endParaRPr lang="ko-KR" altLang="en-US" dirty="0"/>
          </a:p>
        </c:rich>
      </c:tx>
      <c:layout>
        <c:manualLayout>
          <c:xMode val="edge"/>
          <c:yMode val="edge"/>
          <c:x val="0.28506078097458493"/>
          <c:y val="3.2286038238380318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6352548129572905E-2"/>
          <c:y val="0.26557076314013889"/>
          <c:w val="0.50862813736861612"/>
          <c:h val="0.57806834594136014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2014년 사업별 지출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FF9933"/>
              </a:solidFill>
            </c:spPr>
          </c:dPt>
          <c:dPt>
            <c:idx val="1"/>
            <c:bubble3D val="0"/>
            <c:spPr>
              <a:solidFill>
                <a:srgbClr val="FF5050"/>
              </a:solidFill>
            </c:spPr>
          </c:dPt>
          <c:dPt>
            <c:idx val="2"/>
            <c:bubble3D val="0"/>
            <c:spPr>
              <a:solidFill>
                <a:srgbClr val="00CC66"/>
              </a:solidFill>
            </c:spPr>
          </c:dPt>
          <c:dPt>
            <c:idx val="3"/>
            <c:bubble3D val="0"/>
            <c:spPr>
              <a:solidFill>
                <a:srgbClr val="9933FF"/>
              </a:solidFill>
            </c:spPr>
          </c:dPt>
          <c:dPt>
            <c:idx val="4"/>
            <c:bubble3D val="0"/>
            <c:spPr>
              <a:solidFill>
                <a:srgbClr val="996633"/>
              </a:solidFill>
            </c:spPr>
          </c:dPt>
          <c:dPt>
            <c:idx val="5"/>
            <c:bubble3D val="0"/>
            <c:spPr>
              <a:solidFill>
                <a:srgbClr val="FF9933"/>
              </a:solidFill>
            </c:spPr>
          </c:dPt>
          <c:dLbls>
            <c:dLbl>
              <c:idx val="0"/>
              <c:layout>
                <c:manualLayout>
                  <c:x val="-7.6201138361094836E-2"/>
                  <c:y val="8.182045429295738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2214615042773025"/>
                  <c:y val="-0.16355736896442399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6.1293388036249938E-2"/>
                  <c:y val="-5.482046710257126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37138730617233"/>
                  <c:y val="1.46646985023344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9.0803402796514679E-2"/>
                  <c:y val="7.5364254920185024E-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0.1191996354625658"/>
                  <c:y val="3.988163186747547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050" b="1"/>
                </a:pPr>
                <a:endParaRPr lang="ko-K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일반회원</c:v>
                </c:pt>
                <c:pt idx="1">
                  <c:v>임원</c:v>
                </c:pt>
                <c:pt idx="2">
                  <c:v>이자수익</c:v>
                </c:pt>
                <c:pt idx="3">
                  <c:v>후원금</c:v>
                </c:pt>
                <c:pt idx="4">
                  <c:v>기타</c:v>
                </c:pt>
              </c:strCache>
            </c:strRef>
          </c:cat>
          <c:val>
            <c:numRef>
              <c:f>Sheet1!$B$2:$B$6</c:f>
              <c:numCache>
                <c:formatCode>0.0</c:formatCode>
                <c:ptCount val="5"/>
                <c:pt idx="0">
                  <c:v>13.6</c:v>
                </c:pt>
                <c:pt idx="1">
                  <c:v>17.899999999999999</c:v>
                </c:pt>
                <c:pt idx="2">
                  <c:v>0</c:v>
                </c:pt>
                <c:pt idx="3">
                  <c:v>64.099999999999994</c:v>
                </c:pt>
                <c:pt idx="4">
                  <c:v>2.7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34079546717031"/>
          <c:y val="0.27165951750618494"/>
          <c:w val="0.15762494643452318"/>
          <c:h val="0.46333469722876319"/>
        </c:manualLayout>
      </c:layout>
      <c:overlay val="0"/>
      <c:txPr>
        <a:bodyPr/>
        <a:lstStyle/>
        <a:p>
          <a:pPr>
            <a:defRPr sz="1000" b="1"/>
          </a:pPr>
          <a:endParaRPr lang="ko-K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altLang="ko-KR" dirty="0" smtClean="0"/>
              <a:t>2015</a:t>
            </a:r>
            <a:r>
              <a:rPr lang="ko-KR" altLang="en-US" dirty="0" smtClean="0"/>
              <a:t>년 </a:t>
            </a:r>
            <a:r>
              <a:rPr lang="ko-KR" altLang="en-US" dirty="0"/>
              <a:t>사업별 지출</a:t>
            </a:r>
          </a:p>
        </c:rich>
      </c:tx>
      <c:layout>
        <c:manualLayout>
          <c:xMode val="edge"/>
          <c:yMode val="edge"/>
          <c:x val="0.27257586458647454"/>
          <c:y val="5.0392097355036435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8872079362422123E-2"/>
          <c:y val="0.248364133783115"/>
          <c:w val="0.50862813736861612"/>
          <c:h val="0.57806834594136014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2014년 사업별 지출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3366FF"/>
              </a:solidFill>
            </c:spPr>
          </c:dPt>
          <c:dPt>
            <c:idx val="1"/>
            <c:bubble3D val="0"/>
            <c:spPr>
              <a:solidFill>
                <a:srgbClr val="FF5050"/>
              </a:solidFill>
            </c:spPr>
          </c:dPt>
          <c:dPt>
            <c:idx val="2"/>
            <c:bubble3D val="0"/>
            <c:spPr>
              <a:solidFill>
                <a:srgbClr val="00CC66"/>
              </a:solidFill>
            </c:spPr>
          </c:dPt>
          <c:dPt>
            <c:idx val="3"/>
            <c:bubble3D val="0"/>
            <c:spPr>
              <a:solidFill>
                <a:srgbClr val="9933FF"/>
              </a:solidFill>
            </c:spPr>
          </c:dPt>
          <c:dPt>
            <c:idx val="4"/>
            <c:bubble3D val="0"/>
            <c:spPr>
              <a:solidFill>
                <a:srgbClr val="996633"/>
              </a:solidFill>
            </c:spPr>
          </c:dPt>
          <c:dPt>
            <c:idx val="5"/>
            <c:bubble3D val="0"/>
            <c:spPr>
              <a:solidFill>
                <a:srgbClr val="FF9933"/>
              </a:solidFill>
            </c:spPr>
          </c:dPt>
          <c:dLbls>
            <c:dLbl>
              <c:idx val="0"/>
              <c:layout>
                <c:manualLayout>
                  <c:x val="-7.6201138361094836E-2"/>
                  <c:y val="8.182045429295738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1710706662760526"/>
                  <c:y val="-7.752358323822605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1.9332595451338652E-2"/>
                  <c:y val="9.7047297774994698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3.3108281816116421E-2"/>
                  <c:y val="-0.20462530678409468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2.7533647055089119E-2"/>
                  <c:y val="-4.226325801198237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0.1191996354625658"/>
                  <c:y val="3.988163186747547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050" b="1"/>
                </a:pPr>
                <a:endParaRPr lang="ko-K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가족복지</c:v>
                </c:pt>
                <c:pt idx="1">
                  <c:v>사랑의 쌀 나누기</c:v>
                </c:pt>
                <c:pt idx="2">
                  <c:v>지역사회 발전사업</c:v>
                </c:pt>
                <c:pt idx="3">
                  <c:v>장애인 시설지원</c:v>
                </c:pt>
                <c:pt idx="4">
                  <c:v>저소득층 장학사업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</c:v>
                </c:pt>
                <c:pt idx="1">
                  <c:v>54</c:v>
                </c:pt>
                <c:pt idx="2">
                  <c:v>1.5</c:v>
                </c:pt>
                <c:pt idx="3">
                  <c:v>1.1000000000000001</c:v>
                </c:pt>
                <c:pt idx="4">
                  <c:v>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2821234148586669"/>
          <c:y val="0.27165951750618494"/>
          <c:w val="0.29485510409068627"/>
          <c:h val="0.54506696225671902"/>
        </c:manualLayout>
      </c:layout>
      <c:overlay val="0"/>
      <c:txPr>
        <a:bodyPr/>
        <a:lstStyle/>
        <a:p>
          <a:pPr>
            <a:defRPr sz="1000" b="1"/>
          </a:pPr>
          <a:endParaRPr lang="ko-K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CFBE2-2B8D-499C-81C9-2CD5B3EB8E93}" type="datetimeFigureOut">
              <a:rPr lang="ko-KR" altLang="en-US" smtClean="0"/>
              <a:pPr/>
              <a:t>2016-02-25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54DD7E-3179-445A-81DB-781C4554AF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9964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545AC5-813F-4ED1-B011-8EA17CB93331}" type="datetimeFigureOut">
              <a:rPr lang="ko-KR" altLang="en-US" smtClean="0"/>
              <a:pPr/>
              <a:t>2016-02-25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504B90-27FD-422C-8CC6-2AADAD122D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3141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04B90-27FD-422C-8CC6-2AADAD122D08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04B90-27FD-422C-8CC6-2AADAD122D08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907704" y="980728"/>
            <a:ext cx="5474146" cy="430887"/>
          </a:xfrm>
        </p:spPr>
        <p:txBody>
          <a:bodyPr wrap="square">
            <a:noAutofit/>
            <a:scene3d>
              <a:camera prst="orthographicFront"/>
              <a:lightRig rig="soft" dir="tl">
                <a:rot lat="0" lon="0" rev="0"/>
              </a:lightRig>
            </a:scene3d>
            <a:sp3d prstMaterial="matte">
              <a:contourClr>
                <a:schemeClr val="bg1"/>
              </a:contourClr>
            </a:sp3d>
          </a:bodyPr>
          <a:lstStyle>
            <a:lvl1pPr marL="0" indent="0" algn="ctr">
              <a:buNone/>
              <a:defRPr sz="2200" b="0" i="1" cap="none" spc="50">
                <a:ln w="11430"/>
                <a:solidFill>
                  <a:srgbClr val="006600"/>
                </a:solidFill>
                <a:effectLst>
                  <a:innerShdw blurRad="63500" dist="63500" dir="13500000">
                    <a:prstClr val="black">
                      <a:alpha val="97000"/>
                    </a:prstClr>
                  </a:innerShdw>
                </a:effectLst>
                <a:latin typeface="HY견고딕" pitchFamily="18" charset="-127"/>
                <a:ea typeface="HY견고딕" pitchFamily="18" charset="-127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D6733-6F27-4404-AB51-585418F146E5}" type="datetimeFigureOut">
              <a:rPr lang="ko-KR" altLang="en-US" smtClean="0"/>
              <a:pPr/>
              <a:t>2016-02-25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C638-39B7-4287-91A7-2A3DDA57329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제목 1"/>
          <p:cNvSpPr>
            <a:spLocks noGrp="1"/>
          </p:cNvSpPr>
          <p:nvPr>
            <p:ph type="ctrTitle"/>
          </p:nvPr>
        </p:nvSpPr>
        <p:spPr>
          <a:xfrm>
            <a:off x="1907704" y="1556792"/>
            <a:ext cx="5472608" cy="861774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  <a:scene3d>
              <a:camera prst="orthographicFront"/>
              <a:lightRig rig="threePt" dir="t"/>
            </a:scene3d>
            <a:sp3d extrusionH="57150" prstMaterial="metal">
              <a:bevelT w="38100" h="25400" prst="coolSlant"/>
              <a:contourClr>
                <a:schemeClr val="bg2"/>
              </a:contourClr>
            </a:sp3d>
          </a:bodyPr>
          <a:lstStyle>
            <a:lvl1pPr algn="ctr" defTabSz="914400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Font typeface="굴림체" pitchFamily="49" charset="-127"/>
              <a:buNone/>
              <a:defRPr kumimoji="1" lang="ko-KR" altLang="en-US" sz="5000" b="0" i="1" kern="1200" cap="none" spc="0" dirty="0">
                <a:ln w="3175">
                  <a:noFill/>
                </a:ln>
                <a:gradFill>
                  <a:gsLst>
                    <a:gs pos="0">
                      <a:srgbClr val="CCCC00"/>
                    </a:gs>
                    <a:gs pos="53000">
                      <a:srgbClr val="99CC00"/>
                    </a:gs>
                    <a:gs pos="100000">
                      <a:srgbClr val="003300"/>
                    </a:gs>
                  </a:gsLst>
                  <a:lin ang="5100000" scaled="0"/>
                </a:gra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HY견고딕" pitchFamily="18" charset="-127"/>
                <a:ea typeface="HY견고딕" pitchFamily="18" charset="-127"/>
                <a:cs typeface="+mj-cs"/>
              </a:defRPr>
            </a:lvl1pPr>
          </a:lstStyle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D6733-6F27-4404-AB51-585418F146E5}" type="datetimeFigureOut">
              <a:rPr lang="ko-KR" altLang="en-US" smtClean="0"/>
              <a:pPr/>
              <a:t>2016-02-25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C638-39B7-4287-91A7-2A3DDA57329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2636912"/>
            <a:ext cx="7772400" cy="1362075"/>
          </a:xfrm>
        </p:spPr>
        <p:txBody>
          <a:bodyPr anchor="ctr"/>
          <a:lstStyle>
            <a:lvl1pPr algn="l">
              <a:defRPr sz="4000" b="0" cap="all">
                <a:solidFill>
                  <a:srgbClr val="9FBB15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D6733-6F27-4404-AB51-585418F146E5}" type="datetimeFigureOut">
              <a:rPr lang="ko-KR" altLang="en-US" smtClean="0"/>
              <a:pPr/>
              <a:t>2016-02-25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C638-39B7-4287-91A7-2A3DDA57329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920880" cy="79690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lang="ko-KR" altLang="en-US" sz="3500" kern="1200" dirty="0">
                <a:solidFill>
                  <a:srgbClr val="FFF3C9"/>
                </a:solidFill>
                <a:latin typeface="HY견고딕" pitchFamily="18" charset="-127"/>
                <a:ea typeface="HY견고딕" pitchFamily="18" charset="-127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D6733-6F27-4404-AB51-585418F146E5}" type="datetimeFigureOut">
              <a:rPr lang="ko-KR" altLang="en-US" smtClean="0"/>
              <a:pPr/>
              <a:t>2016-02-25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C638-39B7-4287-91A7-2A3DDA57329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84275" y="1196752"/>
            <a:ext cx="8402525" cy="5232644"/>
          </a:xfrm>
        </p:spPr>
        <p:txBody>
          <a:bodyPr/>
          <a:lstStyle>
            <a:lvl1pPr algn="l">
              <a:buNone/>
              <a:defRPr sz="250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defRPr>
            </a:lvl1pPr>
            <a:lvl2pPr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defRPr>
            </a:lvl2pPr>
            <a:lvl3pPr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defRPr>
            </a:lvl3pPr>
            <a:lvl4pPr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defRPr>
            </a:lvl4pPr>
            <a:lvl5pPr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500834"/>
            <a:ext cx="2133600" cy="220641"/>
          </a:xfrm>
        </p:spPr>
        <p:txBody>
          <a:bodyPr/>
          <a:lstStyle/>
          <a:p>
            <a:fld id="{ED3D6733-6F27-4404-AB51-585418F146E5}" type="datetimeFigureOut">
              <a:rPr lang="ko-KR" altLang="en-US" smtClean="0"/>
              <a:pPr/>
              <a:t>2016-02-25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500834"/>
            <a:ext cx="2895600" cy="220641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500834"/>
            <a:ext cx="2133600" cy="220641"/>
          </a:xfrm>
        </p:spPr>
        <p:txBody>
          <a:bodyPr/>
          <a:lstStyle/>
          <a:p>
            <a:fld id="{EE6BC638-39B7-4287-91A7-2A3DDA57329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제목 8"/>
          <p:cNvSpPr>
            <a:spLocks noGrp="1"/>
          </p:cNvSpPr>
          <p:nvPr>
            <p:ph type="title"/>
          </p:nvPr>
        </p:nvSpPr>
        <p:spPr>
          <a:xfrm>
            <a:off x="251520" y="92762"/>
            <a:ext cx="8424936" cy="79690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lang="ko-KR" altLang="en-US" sz="3500" kern="1200" dirty="0">
                <a:solidFill>
                  <a:schemeClr val="bg2">
                    <a:lumMod val="25000"/>
                  </a:schemeClr>
                </a:solidFill>
                <a:latin typeface="HY견고딕" pitchFamily="18" charset="-127"/>
                <a:ea typeface="HY견고딕" pitchFamily="18" charset="-127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D6733-6F27-4404-AB51-585418F146E5}" type="datetimeFigureOut">
              <a:rPr lang="ko-KR" altLang="en-US" smtClean="0"/>
              <a:pPr/>
              <a:t>2016-02-25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C638-39B7-4287-91A7-2A3DDA57329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제목 1"/>
          <p:cNvSpPr>
            <a:spLocks noGrp="1"/>
          </p:cNvSpPr>
          <p:nvPr>
            <p:ph type="ctrTitle"/>
          </p:nvPr>
        </p:nvSpPr>
        <p:spPr>
          <a:xfrm>
            <a:off x="1043608" y="2470537"/>
            <a:ext cx="7056784" cy="1246495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  <a:scene3d>
              <a:camera prst="orthographicFront"/>
              <a:lightRig rig="threePt" dir="t"/>
            </a:scene3d>
            <a:sp3d extrusionH="57150" prstMaterial="metal">
              <a:bevelT w="38100" h="25400" prst="coolSlant"/>
              <a:contourClr>
                <a:schemeClr val="bg2"/>
              </a:contourClr>
            </a:sp3d>
          </a:bodyPr>
          <a:lstStyle>
            <a:lvl1pPr algn="ctr" defTabSz="914400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Font typeface="굴림체" pitchFamily="49" charset="-127"/>
              <a:buNone/>
              <a:defRPr kumimoji="1" lang="ko-KR" altLang="en-US" sz="7500" b="0" i="1" kern="1200" cap="none" spc="0" dirty="0">
                <a:ln w="3175">
                  <a:noFill/>
                </a:ln>
                <a:gradFill>
                  <a:gsLst>
                    <a:gs pos="0">
                      <a:srgbClr val="CCCC00"/>
                    </a:gs>
                    <a:gs pos="53000">
                      <a:srgbClr val="99CC00"/>
                    </a:gs>
                    <a:gs pos="100000">
                      <a:srgbClr val="003300"/>
                    </a:gs>
                  </a:gsLst>
                  <a:lin ang="5100000" scaled="0"/>
                </a:gra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HY견고딕" pitchFamily="18" charset="-127"/>
                <a:ea typeface="HY견고딕" pitchFamily="18" charset="-127"/>
                <a:cs typeface="+mj-cs"/>
              </a:defRPr>
            </a:lvl1pPr>
          </a:lstStyle>
          <a:p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9026"/>
            <a:ext cx="8229600" cy="7969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2021"/>
            <a:ext cx="8229600" cy="5286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429396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D6733-6F27-4404-AB51-585418F146E5}" type="datetimeFigureOut">
              <a:rPr lang="ko-KR" altLang="en-US" smtClean="0"/>
              <a:pPr/>
              <a:t>2016-02-25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429396"/>
            <a:ext cx="2895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429396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BC638-39B7-4287-91A7-2A3DDA57329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1" r:id="rId3"/>
    <p:sldLayoutId id="2147483656" r:id="rId4"/>
    <p:sldLayoutId id="2147483650" r:id="rId5"/>
    <p:sldLayoutId id="2147483657" r:id="rId6"/>
  </p:sldLayoutIdLst>
  <p:txStyles>
    <p:titleStyle>
      <a:lvl1pPr algn="l" defTabSz="914400" rtl="0" eaLnBrk="1" latinLnBrk="1" hangingPunct="1">
        <a:spcBef>
          <a:spcPct val="0"/>
        </a:spcBef>
        <a:buNone/>
        <a:defRPr lang="ko-KR" altLang="en-US" sz="3500" kern="1200">
          <a:solidFill>
            <a:sysClr val="windowText" lastClr="000000"/>
          </a:solidFill>
          <a:latin typeface="HY견고딕" pitchFamily="18" charset="-127"/>
          <a:ea typeface="HY견고딕" pitchFamily="18" charset="-127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lang="ko-KR" altLang="en-US" sz="2500" kern="1200" smtClean="0">
          <a:solidFill>
            <a:schemeClr val="tx1"/>
          </a:solidFill>
          <a:latin typeface="HY견고딕" pitchFamily="18" charset="-127"/>
          <a:ea typeface="HY견고딕" pitchFamily="18" charset="-127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lang="ko-KR" altLang="en-US" sz="1800" kern="1200" smtClean="0">
          <a:solidFill>
            <a:schemeClr val="tx1"/>
          </a:solidFill>
          <a:latin typeface="HY견고딕" pitchFamily="18" charset="-127"/>
          <a:ea typeface="HY견고딕" pitchFamily="18" charset="-127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lang="ko-KR" altLang="en-US" sz="1800" kern="1200" smtClean="0">
          <a:solidFill>
            <a:schemeClr val="tx1"/>
          </a:solidFill>
          <a:latin typeface="HY견고딕" pitchFamily="18" charset="-127"/>
          <a:ea typeface="HY견고딕" pitchFamily="18" charset="-127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lang="ko-KR" altLang="en-US" sz="1800" kern="1200" smtClean="0">
          <a:solidFill>
            <a:schemeClr val="tx1"/>
          </a:solidFill>
          <a:latin typeface="HY견고딕" pitchFamily="18" charset="-127"/>
          <a:ea typeface="HY견고딕" pitchFamily="18" charset="-127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lang="ko-KR" altLang="en-US" sz="1800" kern="1200">
          <a:solidFill>
            <a:schemeClr val="tx1"/>
          </a:solidFill>
          <a:latin typeface="HY견고딕" pitchFamily="18" charset="-127"/>
          <a:ea typeface="HY견고딕" pitchFamily="18" charset="-127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37" name="제목 1"/>
          <p:cNvSpPr txBox="1">
            <a:spLocks/>
          </p:cNvSpPr>
          <p:nvPr/>
        </p:nvSpPr>
        <p:spPr>
          <a:xfrm>
            <a:off x="1043608" y="260648"/>
            <a:ext cx="7920880" cy="7969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lang="ko-KR" altLang="en-US" sz="3500" kern="1200" dirty="0">
                <a:solidFill>
                  <a:srgbClr val="FFF3C9"/>
                </a:solidFill>
                <a:latin typeface="HY견고딕" pitchFamily="18" charset="-127"/>
                <a:ea typeface="HY견고딕" pitchFamily="18" charset="-127"/>
                <a:cs typeface="+mj-cs"/>
              </a:defRPr>
            </a:lvl1pPr>
          </a:lstStyle>
          <a:p>
            <a:r>
              <a:rPr lang="ko-KR" altLang="en-US" dirty="0" smtClean="0"/>
              <a:t>  </a:t>
            </a:r>
            <a:r>
              <a:rPr lang="en-US" altLang="ko-KR" dirty="0" smtClean="0"/>
              <a:t>2015</a:t>
            </a:r>
            <a:r>
              <a:rPr lang="ko-KR" altLang="en-US" dirty="0" smtClean="0"/>
              <a:t>년 기부금 모집</a:t>
            </a:r>
            <a:endParaRPr lang="ko-KR" altLang="en-US" dirty="0"/>
          </a:p>
        </p:txBody>
      </p:sp>
      <p:graphicFrame>
        <p:nvGraphicFramePr>
          <p:cNvPr id="5" name="차트 4"/>
          <p:cNvGraphicFramePr/>
          <p:nvPr>
            <p:extLst>
              <p:ext uri="{D42A27DB-BD31-4B8C-83A1-F6EECF244321}">
                <p14:modId xmlns:p14="http://schemas.microsoft.com/office/powerpoint/2010/main" val="2187058926"/>
              </p:ext>
            </p:extLst>
          </p:nvPr>
        </p:nvGraphicFramePr>
        <p:xfrm>
          <a:off x="179512" y="1268760"/>
          <a:ext cx="4824536" cy="2602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7594017"/>
              </p:ext>
            </p:extLst>
          </p:nvPr>
        </p:nvGraphicFramePr>
        <p:xfrm>
          <a:off x="391342" y="3505200"/>
          <a:ext cx="8352930" cy="302433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70586"/>
                <a:gridCol w="1670586"/>
                <a:gridCol w="1670586"/>
                <a:gridCol w="1670586"/>
                <a:gridCol w="1670586"/>
              </a:tblGrid>
              <a:tr h="336037">
                <a:tc gridSpan="5"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수입</a:t>
                      </a:r>
                      <a:endParaRPr lang="ko-KR" altLang="en-US" sz="1000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037">
                <a:tc rowSpan="2"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/>
                        <a:t>구분</a:t>
                      </a:r>
                      <a:endParaRPr lang="en-US" altLang="ko-KR" sz="1100" b="1" dirty="0" smtClean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/>
                        <a:t>금액</a:t>
                      </a:r>
                      <a:endParaRPr lang="ko-KR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/>
                        <a:t>예산대비</a:t>
                      </a:r>
                      <a:r>
                        <a:rPr lang="en-US" altLang="ko-KR" sz="1100" b="1" baseline="0" dirty="0" smtClean="0"/>
                        <a:t> (%)</a:t>
                      </a:r>
                      <a:endParaRPr lang="ko-KR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037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/>
                        <a:t>예산</a:t>
                      </a:r>
                      <a:endParaRPr lang="ko-KR" altLang="en-US" sz="1100" b="1" dirty="0"/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/>
                        <a:t>결산</a:t>
                      </a:r>
                      <a:endParaRPr lang="ko-KR" altLang="en-US" sz="1100" b="1" dirty="0"/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037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smtClean="0"/>
                        <a:t>회원 수입</a:t>
                      </a:r>
                      <a:endParaRPr lang="ko-KR" altLang="en-US" sz="1050" b="1" dirty="0"/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smtClean="0"/>
                        <a:t>일반회원</a:t>
                      </a:r>
                      <a:endParaRPr lang="ko-KR" altLang="en-US" sz="1050" b="1" dirty="0"/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/>
                        <a:t>7,800,000</a:t>
                      </a:r>
                      <a:endParaRPr lang="ko-KR" altLang="en-US" sz="1050" b="1" dirty="0"/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/>
                        <a:t>7,820,000</a:t>
                      </a:r>
                      <a:endParaRPr lang="ko-KR" altLang="en-US" sz="1050" b="1" dirty="0"/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/>
                        <a:t>100%</a:t>
                      </a:r>
                      <a:endParaRPr lang="ko-KR" altLang="en-US" sz="1050" b="1" dirty="0"/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3603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smtClean="0"/>
                        <a:t>임원</a:t>
                      </a:r>
                      <a:endParaRPr lang="ko-KR" altLang="en-US" sz="105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/>
                        <a:t>18,000,000</a:t>
                      </a:r>
                      <a:endParaRPr lang="ko-KR" altLang="en-US" sz="105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/>
                        <a:t>9,240,000</a:t>
                      </a:r>
                      <a:endParaRPr lang="ko-KR" altLang="en-US" sz="105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/>
                        <a:t>51%</a:t>
                      </a:r>
                      <a:endParaRPr lang="ko-KR" altLang="en-US" sz="1050" b="1" dirty="0"/>
                    </a:p>
                  </a:txBody>
                  <a:tcPr anchor="ctr"/>
                </a:tc>
              </a:tr>
              <a:tr h="336037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smtClean="0"/>
                        <a:t>기타 수입</a:t>
                      </a:r>
                      <a:endParaRPr lang="ko-KR" altLang="en-US" sz="105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smtClean="0"/>
                        <a:t>후원금</a:t>
                      </a:r>
                      <a:endParaRPr lang="ko-KR" altLang="en-US" sz="105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/>
                        <a:t>24,000,000</a:t>
                      </a:r>
                      <a:endParaRPr lang="ko-KR" altLang="en-US" sz="105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/>
                        <a:t>33,000,000</a:t>
                      </a:r>
                      <a:endParaRPr lang="ko-KR" altLang="en-US" sz="105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/>
                        <a:t>138%</a:t>
                      </a:r>
                      <a:endParaRPr lang="ko-KR" altLang="en-US" sz="1050" b="1" dirty="0"/>
                    </a:p>
                  </a:txBody>
                  <a:tcPr anchor="ctr"/>
                </a:tc>
              </a:tr>
              <a:tr h="33603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smtClean="0"/>
                        <a:t>이자수익</a:t>
                      </a:r>
                      <a:endParaRPr lang="ko-KR" altLang="en-US" sz="105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 smtClean="0"/>
                        <a:t>-</a:t>
                      </a:r>
                      <a:endParaRPr lang="ko-KR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/>
                        <a:t>18,056</a:t>
                      </a:r>
                      <a:endParaRPr lang="ko-KR" altLang="en-US" sz="105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1" dirty="0"/>
                    </a:p>
                  </a:txBody>
                  <a:tcPr anchor="ctr"/>
                </a:tc>
              </a:tr>
              <a:tr h="33603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smtClean="0"/>
                        <a:t>기타</a:t>
                      </a:r>
                      <a:endParaRPr lang="ko-KR" altLang="en-US" sz="105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/>
                        <a:t>2,595,000</a:t>
                      </a:r>
                      <a:endParaRPr lang="ko-KR" altLang="en-US" sz="105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/>
                        <a:t>1,400,000</a:t>
                      </a:r>
                      <a:endParaRPr lang="ko-KR" altLang="en-US" sz="105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/>
                        <a:t>54%</a:t>
                      </a:r>
                      <a:endParaRPr lang="ko-KR" altLang="en-US" sz="1050" b="1" dirty="0"/>
                    </a:p>
                  </a:txBody>
                  <a:tcPr anchor="ctr"/>
                </a:tc>
              </a:tr>
              <a:tr h="336037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smtClean="0"/>
                        <a:t>합계</a:t>
                      </a:r>
                      <a:endParaRPr lang="ko-KR" altLang="en-US" sz="105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/>
                        <a:t>52,395,000</a:t>
                      </a:r>
                      <a:endParaRPr lang="ko-KR" altLang="en-US" sz="105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/>
                        <a:t>51,478,056</a:t>
                      </a:r>
                      <a:endParaRPr lang="ko-KR" altLang="en-US" sz="105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/>
                        <a:t>98%</a:t>
                      </a:r>
                      <a:endParaRPr lang="ko-KR" altLang="en-US" sz="105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4499994" y="1934130"/>
            <a:ext cx="3778188" cy="453975"/>
          </a:xfrm>
          <a:prstGeom prst="roundRect">
            <a:avLst>
              <a:gd name="adj" fmla="val 22551"/>
            </a:avLst>
          </a:prstGeom>
          <a:gradFill flip="none" rotWithShape="1">
            <a:gsLst>
              <a:gs pos="0">
                <a:srgbClr val="00260C"/>
              </a:gs>
              <a:gs pos="54000">
                <a:srgbClr val="4F8828"/>
              </a:gs>
              <a:gs pos="100000">
                <a:srgbClr val="A6BA2C"/>
              </a:gs>
            </a:gsLst>
            <a:lin ang="135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3600000"/>
            </a:lightRig>
          </a:scene3d>
          <a:sp3d prstMaterial="plastic">
            <a:bevelT w="1270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ko-KR" altLang="ko-KR" sz="13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4499992" y="2487012"/>
            <a:ext cx="3778190" cy="453975"/>
          </a:xfrm>
          <a:prstGeom prst="roundRect">
            <a:avLst>
              <a:gd name="adj" fmla="val 22551"/>
            </a:avLst>
          </a:prstGeom>
          <a:gradFill flip="none" rotWithShape="1">
            <a:gsLst>
              <a:gs pos="0">
                <a:srgbClr val="00260C"/>
              </a:gs>
              <a:gs pos="54000">
                <a:srgbClr val="4F8828"/>
              </a:gs>
              <a:gs pos="100000">
                <a:srgbClr val="A6BA2C"/>
              </a:gs>
            </a:gsLst>
            <a:lin ang="135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3600000"/>
            </a:lightRig>
          </a:scene3d>
          <a:sp3d prstMaterial="plastic">
            <a:bevelT w="1270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ko-KR" altLang="ko-KR" sz="13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4499992" y="1379035"/>
            <a:ext cx="3784467" cy="453975"/>
          </a:xfrm>
          <a:prstGeom prst="roundRect">
            <a:avLst>
              <a:gd name="adj" fmla="val 22551"/>
            </a:avLst>
          </a:prstGeom>
          <a:gradFill flip="none" rotWithShape="1">
            <a:gsLst>
              <a:gs pos="0">
                <a:srgbClr val="00260C"/>
              </a:gs>
              <a:gs pos="54000">
                <a:srgbClr val="4F8828"/>
              </a:gs>
              <a:gs pos="100000">
                <a:srgbClr val="A6BA2C"/>
              </a:gs>
            </a:gsLst>
            <a:lin ang="135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3600000"/>
            </a:lightRig>
          </a:scene3d>
          <a:sp3d prstMaterial="plastic">
            <a:bevelT w="1270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ko-KR" altLang="ko-KR" sz="13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4499993" y="1459828"/>
            <a:ext cx="3810980" cy="29238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ko-KR" altLang="en-US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회원</a:t>
            </a:r>
            <a:r>
              <a:rPr lang="en-US" altLang="ko-KR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(</a:t>
            </a:r>
            <a:r>
              <a:rPr lang="ko-KR" altLang="en-US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임원포함</a:t>
            </a:r>
            <a:r>
              <a:rPr lang="en-US" altLang="ko-KR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)</a:t>
            </a:r>
            <a:r>
              <a:rPr lang="ko-KR" altLang="en-US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 및 후원금 위주 수입</a:t>
            </a:r>
            <a:endParaRPr lang="ko-KR" altLang="ko-KR" sz="13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607677" y="2567805"/>
            <a:ext cx="3569095" cy="29238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ko-KR" altLang="en-US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후원금 대폭 상승 </a:t>
            </a:r>
            <a:r>
              <a:rPr lang="en-US" altLang="ko-KR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: 2014</a:t>
            </a:r>
            <a:r>
              <a:rPr lang="ko-KR" altLang="en-US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년 대비 </a:t>
            </a:r>
            <a:r>
              <a:rPr lang="en-US" altLang="ko-KR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220% </a:t>
            </a:r>
            <a:endParaRPr lang="ko-KR" altLang="ko-KR" sz="13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4499992" y="2009883"/>
            <a:ext cx="3826855" cy="29238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ko-KR" altLang="en-US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회원 수입 변동폭이 적어 안정적인 사업진행 가능</a:t>
            </a:r>
            <a:endParaRPr lang="ko-KR" altLang="ko-KR" sz="13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5959202" y="6469385"/>
            <a:ext cx="372536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* </a:t>
            </a:r>
            <a:r>
              <a:rPr lang="ko-KR" altLang="en-US" sz="1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보통재산 </a:t>
            </a:r>
            <a:r>
              <a:rPr lang="en-US" altLang="ko-KR" sz="1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32,561,781</a:t>
            </a:r>
            <a:r>
              <a:rPr lang="ko-KR" altLang="en-US" sz="1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원</a:t>
            </a:r>
            <a:r>
              <a:rPr lang="en-US" altLang="ko-KR" sz="1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sz="1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제외 </a:t>
            </a:r>
            <a:endParaRPr lang="ko-KR" altLang="en-US" sz="1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6" name="AutoShape 12"/>
          <p:cNvSpPr>
            <a:spLocks noChangeArrowheads="1"/>
          </p:cNvSpPr>
          <p:nvPr/>
        </p:nvSpPr>
        <p:spPr bwMode="auto">
          <a:xfrm>
            <a:off x="4499992" y="3033479"/>
            <a:ext cx="3778190" cy="453975"/>
          </a:xfrm>
          <a:prstGeom prst="roundRect">
            <a:avLst>
              <a:gd name="adj" fmla="val 22551"/>
            </a:avLst>
          </a:prstGeom>
          <a:gradFill flip="none" rotWithShape="1">
            <a:gsLst>
              <a:gs pos="0">
                <a:srgbClr val="00260C"/>
              </a:gs>
              <a:gs pos="54000">
                <a:srgbClr val="4F8828"/>
              </a:gs>
              <a:gs pos="100000">
                <a:srgbClr val="A6BA2C"/>
              </a:gs>
            </a:gsLst>
            <a:lin ang="135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3600000"/>
            </a:lightRig>
          </a:scene3d>
          <a:sp3d prstMaterial="plastic">
            <a:bevelT w="1270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ko-KR" altLang="ko-KR" sz="13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4628871" y="3114272"/>
            <a:ext cx="3569095" cy="29238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ko-KR" altLang="en-US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향후 후원업체 다변화 모색</a:t>
            </a:r>
            <a:endParaRPr lang="ko-KR" altLang="ko-KR" sz="13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7140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37" name="제목 1"/>
          <p:cNvSpPr txBox="1">
            <a:spLocks/>
          </p:cNvSpPr>
          <p:nvPr/>
        </p:nvSpPr>
        <p:spPr>
          <a:xfrm>
            <a:off x="1043608" y="260648"/>
            <a:ext cx="7920880" cy="7969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lang="ko-KR" altLang="en-US" sz="3500" kern="1200" dirty="0">
                <a:solidFill>
                  <a:srgbClr val="FFF3C9"/>
                </a:solidFill>
                <a:latin typeface="HY견고딕" pitchFamily="18" charset="-127"/>
                <a:ea typeface="HY견고딕" pitchFamily="18" charset="-127"/>
                <a:cs typeface="+mj-cs"/>
              </a:defRPr>
            </a:lvl1pPr>
          </a:lstStyle>
          <a:p>
            <a:r>
              <a:rPr lang="ko-KR" altLang="en-US" dirty="0" smtClean="0"/>
              <a:t>  </a:t>
            </a:r>
            <a:r>
              <a:rPr lang="en-US" altLang="ko-KR" dirty="0" smtClean="0"/>
              <a:t>2015</a:t>
            </a:r>
            <a:r>
              <a:rPr lang="ko-KR" altLang="en-US" dirty="0" smtClean="0"/>
              <a:t>년 기부금 사용내역</a:t>
            </a:r>
            <a:endParaRPr lang="en-US" altLang="ko-KR" dirty="0" smtClean="0"/>
          </a:p>
        </p:txBody>
      </p:sp>
      <p:graphicFrame>
        <p:nvGraphicFramePr>
          <p:cNvPr id="4" name="차트 3"/>
          <p:cNvGraphicFramePr/>
          <p:nvPr>
            <p:extLst>
              <p:ext uri="{D42A27DB-BD31-4B8C-83A1-F6EECF244321}">
                <p14:modId xmlns:p14="http://schemas.microsoft.com/office/powerpoint/2010/main" val="1213341091"/>
              </p:ext>
            </p:extLst>
          </p:nvPr>
        </p:nvGraphicFramePr>
        <p:xfrm>
          <a:off x="-180528" y="1340768"/>
          <a:ext cx="5040560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026768"/>
              </p:ext>
            </p:extLst>
          </p:nvPr>
        </p:nvGraphicFramePr>
        <p:xfrm>
          <a:off x="4583807" y="1384201"/>
          <a:ext cx="4363494" cy="526761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78498"/>
                <a:gridCol w="1008000"/>
                <a:gridCol w="878498"/>
                <a:gridCol w="878498"/>
                <a:gridCol w="720000"/>
              </a:tblGrid>
              <a:tr h="273140">
                <a:tc gridSpan="5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지출</a:t>
                      </a:r>
                      <a:endParaRPr lang="ko-KR" altLang="en-US" sz="1000" b="1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140">
                <a:tc rowSpan="2"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구분</a:t>
                      </a:r>
                      <a:endParaRPr lang="ko-KR" altLang="en-US" sz="1000" b="1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금액</a:t>
                      </a:r>
                      <a:endParaRPr lang="ko-KR" altLang="en-US" sz="10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예산대비</a:t>
                      </a:r>
                      <a:r>
                        <a:rPr lang="en-US" altLang="ko-KR" sz="1000" b="1" dirty="0" smtClean="0"/>
                        <a:t>(%)</a:t>
                      </a:r>
                      <a:endParaRPr lang="ko-KR" altLang="en-US" sz="10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14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예산</a:t>
                      </a:r>
                      <a:endParaRPr lang="ko-KR" altLang="en-US" sz="1000" b="1" dirty="0"/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결산</a:t>
                      </a:r>
                      <a:endParaRPr lang="ko-KR" altLang="en-US" sz="1000" b="1" dirty="0"/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140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소외계층</a:t>
                      </a:r>
                      <a:endParaRPr lang="en-US" altLang="ko-KR" sz="1000" b="1" dirty="0" smtClean="0"/>
                    </a:p>
                    <a:p>
                      <a:pPr algn="ctr" latinLnBrk="1"/>
                      <a:r>
                        <a:rPr lang="ko-KR" altLang="en-US" sz="1000" b="1" dirty="0" smtClean="0"/>
                        <a:t>복지사업</a:t>
                      </a:r>
                      <a:endParaRPr lang="ko-KR" altLang="en-US" sz="1000" b="1" dirty="0"/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일반지원</a:t>
                      </a:r>
                      <a:endParaRPr lang="ko-KR" altLang="en-US" sz="1000" b="1" dirty="0"/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18,800,000</a:t>
                      </a:r>
                      <a:endParaRPr lang="ko-KR" altLang="en-US" sz="1000" b="1" dirty="0"/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29,100,000</a:t>
                      </a:r>
                      <a:endParaRPr lang="ko-KR" altLang="en-US" sz="1000" b="1" dirty="0"/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155%</a:t>
                      </a:r>
                      <a:endParaRPr lang="ko-KR" altLang="en-US" sz="1000" b="1" dirty="0"/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731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노인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3,000,000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-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/>
                    </a:p>
                  </a:txBody>
                  <a:tcPr anchor="ctr"/>
                </a:tc>
              </a:tr>
              <a:tr h="2731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장애인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600,000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600,000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100%</a:t>
                      </a:r>
                      <a:endParaRPr lang="ko-KR" altLang="en-US" sz="1000" b="1" dirty="0"/>
                    </a:p>
                  </a:txBody>
                  <a:tcPr anchor="ctr"/>
                </a:tc>
              </a:tr>
              <a:tr h="2731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장학사업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22,000,000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21,982,560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100%</a:t>
                      </a:r>
                      <a:endParaRPr lang="ko-KR" altLang="en-US" sz="1000" b="1" dirty="0"/>
                    </a:p>
                  </a:txBody>
                  <a:tcPr anchor="ctr"/>
                </a:tc>
              </a:tr>
              <a:tr h="375675"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기타사업</a:t>
                      </a:r>
                      <a:endParaRPr lang="en-US" altLang="ko-KR" sz="1000" b="1" dirty="0" smtClean="0"/>
                    </a:p>
                    <a:p>
                      <a:pPr algn="ctr" latinLnBrk="1"/>
                      <a:endParaRPr lang="en-US" altLang="ko-KR" sz="1000" b="1" dirty="0" smtClean="0"/>
                    </a:p>
                    <a:p>
                      <a:pPr algn="ctr" latinLnBrk="1"/>
                      <a:r>
                        <a:rPr lang="en-US" altLang="ko-KR" sz="1000" b="1" dirty="0" smtClean="0"/>
                        <a:t>(</a:t>
                      </a:r>
                      <a:r>
                        <a:rPr lang="ko-KR" altLang="en-US" sz="1000" b="1" dirty="0" smtClean="0"/>
                        <a:t>특정직</a:t>
                      </a:r>
                      <a:endParaRPr lang="en-US" altLang="ko-KR" sz="1000" b="1" dirty="0" smtClean="0"/>
                    </a:p>
                    <a:p>
                      <a:pPr algn="ctr" latinLnBrk="1"/>
                      <a:r>
                        <a:rPr lang="ko-KR" altLang="en-US" sz="1000" b="1" dirty="0" smtClean="0"/>
                        <a:t>공무원</a:t>
                      </a:r>
                      <a:endParaRPr lang="en-US" altLang="ko-KR" sz="1000" b="1" dirty="0" smtClean="0"/>
                    </a:p>
                    <a:p>
                      <a:pPr algn="ctr" latinLnBrk="1"/>
                      <a:r>
                        <a:rPr lang="ko-KR" altLang="en-US" sz="1000" b="1" dirty="0" smtClean="0"/>
                        <a:t>장학사업</a:t>
                      </a:r>
                      <a:endParaRPr lang="en-US" altLang="ko-KR" sz="1000" b="1" dirty="0" smtClean="0"/>
                    </a:p>
                    <a:p>
                      <a:pPr algn="ctr" latinLnBrk="1"/>
                      <a:r>
                        <a:rPr lang="ko-KR" altLang="en-US" sz="1000" b="1" dirty="0" smtClean="0"/>
                        <a:t>등</a:t>
                      </a:r>
                      <a:r>
                        <a:rPr lang="en-US" altLang="ko-KR" sz="1000" b="1" dirty="0" smtClean="0"/>
                        <a:t>)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장학사업</a:t>
                      </a:r>
                      <a:endParaRPr lang="en-US" altLang="ko-KR" sz="1000" b="1" dirty="0" smtClean="0"/>
                    </a:p>
                    <a:p>
                      <a:pPr algn="ctr" latinLnBrk="1"/>
                      <a:r>
                        <a:rPr lang="en-US" altLang="ko-KR" sz="1000" b="1" dirty="0" smtClean="0"/>
                        <a:t>(</a:t>
                      </a:r>
                      <a:r>
                        <a:rPr lang="ko-KR" altLang="en-US" sz="1000" b="1" dirty="0" smtClean="0"/>
                        <a:t>특정직</a:t>
                      </a:r>
                      <a:r>
                        <a:rPr lang="en-US" altLang="ko-KR" sz="1000" b="1" dirty="0" smtClean="0"/>
                        <a:t>)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2,000,000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-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/>
                    </a:p>
                  </a:txBody>
                  <a:tcPr anchor="ctr"/>
                </a:tc>
              </a:tr>
              <a:tr h="375675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취업알선</a:t>
                      </a:r>
                      <a:endParaRPr lang="en-US" altLang="ko-KR" sz="1000" b="1" dirty="0" smtClean="0"/>
                    </a:p>
                    <a:p>
                      <a:pPr algn="ctr" latinLnBrk="1"/>
                      <a:r>
                        <a:rPr lang="en-US" altLang="ko-KR" sz="1000" b="1" dirty="0" smtClean="0"/>
                        <a:t>(</a:t>
                      </a:r>
                      <a:r>
                        <a:rPr lang="ko-KR" altLang="en-US" sz="1000" b="1" dirty="0" smtClean="0"/>
                        <a:t>특정직</a:t>
                      </a:r>
                      <a:r>
                        <a:rPr lang="en-US" altLang="ko-KR" sz="1000" b="1" dirty="0" smtClean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1,000,000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-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/>
                    </a:p>
                  </a:txBody>
                  <a:tcPr anchor="ctr"/>
                </a:tc>
              </a:tr>
              <a:tr h="375675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복지시설 후원</a:t>
                      </a:r>
                      <a:endParaRPr lang="en-US" altLang="ko-KR" sz="1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2,400,000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1,000,000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42%</a:t>
                      </a:r>
                      <a:endParaRPr lang="ko-KR" altLang="en-US" sz="1000" b="1" dirty="0"/>
                    </a:p>
                  </a:txBody>
                  <a:tcPr anchor="ctr"/>
                </a:tc>
              </a:tr>
              <a:tr h="2731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일반봉사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2,000,000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-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/>
                    </a:p>
                  </a:txBody>
                  <a:tcPr anchor="ctr"/>
                </a:tc>
              </a:tr>
              <a:tr h="2731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지역발전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-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826,600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/>
                    </a:p>
                  </a:txBody>
                  <a:tcPr anchor="ctr"/>
                </a:tc>
              </a:tr>
              <a:tr h="27314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목적사업비 합계</a:t>
                      </a:r>
                      <a:endParaRPr lang="ko-KR" altLang="en-US" sz="10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51,800,000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53,509,160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103%</a:t>
                      </a:r>
                      <a:endParaRPr lang="ko-KR" altLang="en-US" sz="1000" b="1" dirty="0"/>
                    </a:p>
                  </a:txBody>
                  <a:tcPr anchor="ctr"/>
                </a:tc>
              </a:tr>
              <a:tr h="52016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경상비</a:t>
                      </a:r>
                      <a:endParaRPr lang="en-US" altLang="ko-KR" sz="1000" b="1" dirty="0" smtClean="0"/>
                    </a:p>
                    <a:p>
                      <a:pPr algn="ctr" latinLnBrk="1"/>
                      <a:r>
                        <a:rPr lang="en-US" altLang="ko-KR" sz="1000" b="1" dirty="0" smtClean="0"/>
                        <a:t>(</a:t>
                      </a:r>
                      <a:r>
                        <a:rPr lang="ko-KR" altLang="en-US" sz="1000" b="1" dirty="0" err="1" smtClean="0"/>
                        <a:t>판매비와</a:t>
                      </a:r>
                      <a:endParaRPr lang="en-US" altLang="ko-KR" sz="1000" b="1" dirty="0" smtClean="0"/>
                    </a:p>
                    <a:p>
                      <a:pPr algn="ctr" latinLnBrk="1"/>
                      <a:r>
                        <a:rPr lang="ko-KR" altLang="en-US" sz="1000" b="1" dirty="0" smtClean="0"/>
                        <a:t>관리비</a:t>
                      </a:r>
                      <a:r>
                        <a:rPr lang="en-US" altLang="ko-KR" sz="1000" b="1" dirty="0" smtClean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운영비 등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4,000,000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1,501,200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38%</a:t>
                      </a:r>
                      <a:endParaRPr lang="ko-KR" altLang="en-US" sz="1000" b="1" dirty="0"/>
                    </a:p>
                  </a:txBody>
                  <a:tcPr anchor="ctr"/>
                </a:tc>
              </a:tr>
              <a:tr h="27314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사업 외 </a:t>
                      </a:r>
                      <a:endParaRPr lang="en-US" altLang="ko-KR" sz="1000" b="1" dirty="0" smtClean="0"/>
                    </a:p>
                    <a:p>
                      <a:pPr algn="ctr" latinLnBrk="1"/>
                      <a:r>
                        <a:rPr lang="ko-KR" altLang="en-US" sz="1000" b="1" dirty="0" smtClean="0"/>
                        <a:t>비용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수수료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-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9,400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/>
                    </a:p>
                  </a:txBody>
                  <a:tcPr anchor="ctr"/>
                </a:tc>
              </a:tr>
              <a:tr h="2731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현수막 등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-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1,749,000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/>
                    </a:p>
                  </a:txBody>
                  <a:tcPr anchor="ctr"/>
                </a:tc>
              </a:tr>
              <a:tr h="27314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합계</a:t>
                      </a:r>
                      <a:endParaRPr lang="ko-KR" altLang="en-US" sz="10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55,800,000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56,768,760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102%</a:t>
                      </a:r>
                      <a:endParaRPr lang="ko-KR" altLang="en-US" sz="10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243142" y="4838000"/>
            <a:ext cx="4256850" cy="453975"/>
          </a:xfrm>
          <a:prstGeom prst="roundRect">
            <a:avLst>
              <a:gd name="adj" fmla="val 22551"/>
            </a:avLst>
          </a:prstGeom>
          <a:gradFill flip="none" rotWithShape="1">
            <a:gsLst>
              <a:gs pos="0">
                <a:srgbClr val="00260C"/>
              </a:gs>
              <a:gs pos="54000">
                <a:srgbClr val="4F8828"/>
              </a:gs>
              <a:gs pos="100000">
                <a:srgbClr val="A6BA2C"/>
              </a:gs>
            </a:gsLst>
            <a:lin ang="135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3600000"/>
            </a:lightRig>
          </a:scene3d>
          <a:sp3d prstMaterial="plastic">
            <a:bevelT w="1270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ko-KR" altLang="ko-KR" sz="13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240847" y="5416228"/>
            <a:ext cx="4259145" cy="453975"/>
          </a:xfrm>
          <a:prstGeom prst="roundRect">
            <a:avLst>
              <a:gd name="adj" fmla="val 22551"/>
            </a:avLst>
          </a:prstGeom>
          <a:gradFill flip="none" rotWithShape="1">
            <a:gsLst>
              <a:gs pos="0">
                <a:srgbClr val="00260C"/>
              </a:gs>
              <a:gs pos="54000">
                <a:srgbClr val="4F8828"/>
              </a:gs>
              <a:gs pos="100000">
                <a:srgbClr val="A6BA2C"/>
              </a:gs>
            </a:gsLst>
            <a:lin ang="135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3600000"/>
            </a:lightRig>
          </a:scene3d>
          <a:sp3d prstMaterial="plastic">
            <a:bevelT w="1270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ko-KR" altLang="ko-KR" sz="13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252667" y="4263250"/>
            <a:ext cx="4247325" cy="453975"/>
          </a:xfrm>
          <a:prstGeom prst="roundRect">
            <a:avLst>
              <a:gd name="adj" fmla="val 22551"/>
            </a:avLst>
          </a:prstGeom>
          <a:gradFill flip="none" rotWithShape="1">
            <a:gsLst>
              <a:gs pos="0">
                <a:srgbClr val="00260C"/>
              </a:gs>
              <a:gs pos="54000">
                <a:srgbClr val="4F8828"/>
              </a:gs>
              <a:gs pos="100000">
                <a:srgbClr val="A6BA2C"/>
              </a:gs>
            </a:gsLst>
            <a:lin ang="135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3600000"/>
            </a:lightRig>
          </a:scene3d>
          <a:sp3d prstMaterial="plastic">
            <a:bevelT w="1270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ko-KR" altLang="ko-KR" sz="13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209734" y="4321984"/>
            <a:ext cx="4362266" cy="29238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ko-KR" altLang="en-US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쌀 구입 </a:t>
            </a:r>
            <a:r>
              <a:rPr lang="en-US" altLang="ko-KR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/</a:t>
            </a:r>
            <a:r>
              <a:rPr lang="ko-KR" altLang="en-US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 장학금 지급 </a:t>
            </a:r>
            <a:r>
              <a:rPr lang="en-US" altLang="ko-KR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/ </a:t>
            </a:r>
            <a:r>
              <a:rPr lang="ko-KR" altLang="en-US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현물 기증형태로  진행</a:t>
            </a:r>
            <a:endParaRPr lang="ko-KR" altLang="ko-KR" sz="13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360439" y="5467709"/>
            <a:ext cx="4067545" cy="29238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ko-KR" altLang="en-US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쌀 기부 및 장학사업 등 소외계층 위주 목적사업 실행</a:t>
            </a:r>
            <a:endParaRPr lang="ko-KR" altLang="ko-KR" sz="13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219259" y="4894098"/>
            <a:ext cx="4352741" cy="29238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ko-KR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10kg </a:t>
            </a:r>
            <a:r>
              <a:rPr lang="ko-KR" altLang="en-US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쌀 </a:t>
            </a:r>
            <a:r>
              <a:rPr lang="en-US" altLang="ko-KR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1,300</a:t>
            </a:r>
            <a:r>
              <a:rPr lang="ko-KR" altLang="en-US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포 </a:t>
            </a:r>
            <a:r>
              <a:rPr lang="en-US" altLang="ko-KR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/ </a:t>
            </a:r>
            <a:r>
              <a:rPr lang="ko-KR" altLang="en-US" sz="13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디딤씨앗</a:t>
            </a:r>
            <a:r>
              <a:rPr lang="ko-KR" altLang="en-US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 장학생 총 </a:t>
            </a:r>
            <a:r>
              <a:rPr lang="en-US" altLang="ko-KR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29</a:t>
            </a:r>
            <a:r>
              <a:rPr lang="ko-KR" altLang="en-US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명</a:t>
            </a:r>
            <a:endParaRPr lang="ko-KR" altLang="ko-KR" sz="13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240847" y="6021288"/>
            <a:ext cx="4259145" cy="432048"/>
          </a:xfrm>
          <a:prstGeom prst="roundRect">
            <a:avLst>
              <a:gd name="adj" fmla="val 22551"/>
            </a:avLst>
          </a:prstGeom>
          <a:gradFill flip="none" rotWithShape="1">
            <a:gsLst>
              <a:gs pos="0">
                <a:srgbClr val="00260C"/>
              </a:gs>
              <a:gs pos="54000">
                <a:srgbClr val="4F8828"/>
              </a:gs>
              <a:gs pos="100000">
                <a:srgbClr val="A6BA2C"/>
              </a:gs>
            </a:gsLst>
            <a:lin ang="135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3600000"/>
            </a:lightRig>
          </a:scene3d>
          <a:sp3d prstMaterial="plastic">
            <a:bevelT w="1270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ko-KR" altLang="ko-KR" sz="13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360440" y="6091118"/>
            <a:ext cx="4067544" cy="29238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ko-KR" altLang="en-US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경남 내 위주의 다양한 복지사업 확대예정</a:t>
            </a:r>
            <a:endParaRPr lang="ko-KR" altLang="ko-KR" sz="13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08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16813</TotalTime>
  <Words>238</Words>
  <Application>Microsoft Office PowerPoint</Application>
  <PresentationFormat>화면 슬라이드 쇼(4:3)</PresentationFormat>
  <Paragraphs>128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 </vt:lpstr>
      <vt:lpstr> </vt:lpstr>
    </vt:vector>
  </TitlesOfParts>
  <Company>BlackEdition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예스폼 프리미엄 템플릿</dc:title>
  <dc:creator>문서서식 예스폼(www.yesform.com) 김다혜</dc:creator>
  <cp:keywords>www.yesform.com</cp:keywords>
  <dc:description>본 문서의 저작권은 예스폼(yesform)에 있으며
무단 복제 배포시 법적인 제재를 받을 수 있습니다.</dc:description>
  <cp:lastModifiedBy>최성수</cp:lastModifiedBy>
  <cp:revision>724</cp:revision>
  <cp:lastPrinted>2015-02-26T23:46:21Z</cp:lastPrinted>
  <dcterms:created xsi:type="dcterms:W3CDTF">2010-02-01T08:03:16Z</dcterms:created>
  <dcterms:modified xsi:type="dcterms:W3CDTF">2016-02-25T01:27:34Z</dcterms:modified>
</cp:coreProperties>
</file>